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R U W O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6446520"/>
            <a:ext cx="11247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hello@aruwo.dev  ·  aruwo.dev</a:t>
            </a:r>
            <a:endParaRPr lang="en-US" sz="100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C2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R U W O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31520" y="2103120"/>
            <a:ext cx="1069848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AI-powered Startup OS</a:t>
            </a:r>
            <a:endParaRPr lang="en-US" sz="54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 African &amp; Caribbean founders.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731520" y="4389120"/>
            <a:ext cx="10698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idea to startup. Build, deploy, and scale from one platform.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731520" y="585216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COMPANY DECK · 2026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217920" y="5852160"/>
            <a:ext cx="5212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hello@aruwo.dev  ·  aruwo.dev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7724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1143000"/>
            <a:ext cx="11247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Early signal, sharp trajectory.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457200" y="2377440"/>
            <a:ext cx="2697480" cy="2194560"/>
          </a:xfrm>
          <a:prstGeom prst="rect">
            <a:avLst/>
          </a:prstGeom>
          <a:solidFill>
            <a:srgbClr val="F5F1E8"/>
          </a:solidFill>
          <a:ln w="12700">
            <a:solidFill>
              <a:srgbClr val="F5F1E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2560320"/>
            <a:ext cx="2331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Live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640080" y="3474720"/>
            <a:ext cx="23317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shipped and accepting paying customers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337560" y="2377440"/>
            <a:ext cx="2697480" cy="2194560"/>
          </a:xfrm>
          <a:prstGeom prst="rect">
            <a:avLst/>
          </a:prstGeom>
          <a:solidFill>
            <a:srgbClr val="F5F1E8"/>
          </a:solidFill>
          <a:ln w="12700">
            <a:solidFill>
              <a:srgbClr val="F5F1E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520440" y="2560320"/>
            <a:ext cx="2331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EN · FR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3520440" y="3474720"/>
            <a:ext cx="23317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Bilingual from day one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217920" y="2377440"/>
            <a:ext cx="2697480" cy="2194560"/>
          </a:xfrm>
          <a:prstGeom prst="rect">
            <a:avLst/>
          </a:prstGeom>
          <a:solidFill>
            <a:srgbClr val="F5F1E8"/>
          </a:solidFill>
          <a:ln w="12700">
            <a:solidFill>
              <a:srgbClr val="F5F1E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00800" y="2560320"/>
            <a:ext cx="2331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Stripe + Mobile Money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6400800" y="3474720"/>
            <a:ext cx="23317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cards + African and Caribbean rails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9098280" y="2377440"/>
            <a:ext cx="2697480" cy="2194560"/>
          </a:xfrm>
          <a:prstGeom prst="rect">
            <a:avLst/>
          </a:prstGeom>
          <a:solidFill>
            <a:srgbClr val="F5F1E8"/>
          </a:solidFill>
          <a:ln w="12700">
            <a:solidFill>
              <a:srgbClr val="F5F1E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281160" y="2560320"/>
            <a:ext cx="2331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Africa + Caribbean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9281160" y="3474720"/>
            <a:ext cx="23317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Coverage scope from launch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57200" y="5029200"/>
            <a:ext cx="11247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0B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are building in public, monetizing from day one, and compounding every founder interaction into the product.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7724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ROADMAP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1143000"/>
            <a:ext cx="11247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we ship next.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457200" y="2560320"/>
            <a:ext cx="2697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Q1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457200" y="3154680"/>
            <a:ext cx="2697480" cy="4572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3337560"/>
            <a:ext cx="2697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AI Builder v2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457200" y="4069080"/>
            <a:ext cx="269748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Faster iteration, deeper code understanding, native deployments.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3337560" y="2560320"/>
            <a:ext cx="2697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Q2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3337560" y="3154680"/>
            <a:ext cx="2697480" cy="4572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337560" y="3337560"/>
            <a:ext cx="2697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Market Reports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3337560" y="4069080"/>
            <a:ext cx="269748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Market Entry Reports across priority African and Caribbean corridors.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217920" y="2560320"/>
            <a:ext cx="2697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Q3</a:t>
            </a:r>
            <a:endParaRPr lang="en-US" sz="2200" dirty="0"/>
          </a:p>
        </p:txBody>
      </p:sp>
      <p:sp>
        <p:nvSpPr>
          <p:cNvPr id="13" name="Shape 11"/>
          <p:cNvSpPr/>
          <p:nvPr/>
        </p:nvSpPr>
        <p:spPr>
          <a:xfrm>
            <a:off x="6217920" y="3154680"/>
            <a:ext cx="2697480" cy="4572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217920" y="3337560"/>
            <a:ext cx="2697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Payments &amp; Games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6217920" y="4069080"/>
            <a:ext cx="269748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Native checkout, invoicing, African + Caribbean payment rails, expanded game engines.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9098280" y="2560320"/>
            <a:ext cx="2697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Q4</a:t>
            </a:r>
            <a:endParaRPr lang="en-US" sz="2200" dirty="0"/>
          </a:p>
        </p:txBody>
      </p:sp>
      <p:sp>
        <p:nvSpPr>
          <p:cNvPr id="17" name="Shape 15"/>
          <p:cNvSpPr/>
          <p:nvPr/>
        </p:nvSpPr>
        <p:spPr>
          <a:xfrm>
            <a:off x="9098280" y="3154680"/>
            <a:ext cx="2697480" cy="4572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098280" y="3337560"/>
            <a:ext cx="2697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Enterprise &amp; Connectors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9098280" y="4069080"/>
            <a:ext cx="269748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Workspaces, SSO, advisory tier, and a connector marketplace.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B1C2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R U W O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31520" y="2011680"/>
            <a:ext cx="10698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IN TOUCH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731520" y="2468880"/>
            <a:ext cx="1069848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4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Let's build the next wave of African and Caribbean startups.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731520" y="4572000"/>
            <a:ext cx="10698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Partnerships, press, and founder conversations are all welcome.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731520" y="5486400"/>
            <a:ext cx="10698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hello@aruwo.dev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731520" y="5943600"/>
            <a:ext cx="10698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aruwo.dev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7724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ABOUT ARUWO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1143000"/>
            <a:ext cx="11247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From idea to startup, in one platform.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457200" y="2057400"/>
            <a:ext cx="112471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B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Aruwo is the operating system for African and Caribbean founders. We compress the path from idea to launched startup — combining AI app building, market intelligence, payments, and domains into a single, decision-grade workspace.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457200" y="3474720"/>
            <a:ext cx="3611880" cy="2377440"/>
          </a:xfrm>
          <a:prstGeom prst="rect">
            <a:avLst/>
          </a:prstGeom>
          <a:solidFill>
            <a:srgbClr val="F5F1E8"/>
          </a:solidFill>
          <a:ln w="12700">
            <a:solidFill>
              <a:srgbClr val="F5F1E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3657600"/>
            <a:ext cx="3246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65+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640080" y="4617720"/>
            <a:ext cx="32461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African &amp; Caribbean markets in scope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297680" y="3474720"/>
            <a:ext cx="3611880" cy="2377440"/>
          </a:xfrm>
          <a:prstGeom prst="rect">
            <a:avLst/>
          </a:prstGeom>
          <a:solidFill>
            <a:srgbClr val="F5F1E8"/>
          </a:solidFill>
          <a:ln w="12700">
            <a:solidFill>
              <a:srgbClr val="F5F1E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480560" y="3657600"/>
            <a:ext cx="3246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 platform</a:t>
            </a:r>
            <a:endParaRPr lang="en-US" sz="4400" dirty="0"/>
          </a:p>
        </p:txBody>
      </p:sp>
      <p:sp>
        <p:nvSpPr>
          <p:cNvPr id="10" name="Text 8"/>
          <p:cNvSpPr/>
          <p:nvPr/>
        </p:nvSpPr>
        <p:spPr>
          <a:xfrm>
            <a:off x="4480560" y="4617720"/>
            <a:ext cx="32461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Build, deploy, scale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8138160" y="3474720"/>
            <a:ext cx="3611880" cy="2377440"/>
          </a:xfrm>
          <a:prstGeom prst="rect">
            <a:avLst/>
          </a:prstGeom>
          <a:solidFill>
            <a:srgbClr val="F5F1E8"/>
          </a:solidFill>
          <a:ln w="12700">
            <a:solidFill>
              <a:srgbClr val="F5F1E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321040" y="3657600"/>
            <a:ext cx="3246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AI-native</a:t>
            </a:r>
            <a:endParaRPr lang="en-US" sz="4400" dirty="0"/>
          </a:p>
        </p:txBody>
      </p:sp>
      <p:sp>
        <p:nvSpPr>
          <p:cNvPr id="13" name="Text 11"/>
          <p:cNvSpPr/>
          <p:nvPr/>
        </p:nvSpPr>
        <p:spPr>
          <a:xfrm>
            <a:off x="8321040" y="4617720"/>
            <a:ext cx="32461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for decision-makers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7724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PROBLEM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1143000"/>
            <a:ext cx="11247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Building a startup in Africa and the Caribbean is still too slow.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457200" y="2560320"/>
            <a:ext cx="502920" cy="502920"/>
          </a:xfrm>
          <a:prstGeom prst="ellipse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256032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457200" y="3200400"/>
            <a:ext cx="3611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Fragmented tooling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457200" y="3840480"/>
            <a:ext cx="361188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Founders juggle a dozen disconnected products to ship a single product.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297680" y="2560320"/>
            <a:ext cx="502920" cy="502920"/>
          </a:xfrm>
          <a:prstGeom prst="ellipse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297680" y="256032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4297680" y="3200400"/>
            <a:ext cx="3611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Limited market intelligence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4297680" y="3840480"/>
            <a:ext cx="361188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Decisions are made on gut instinct because reliable, local data is hard to access.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8138160" y="2560320"/>
            <a:ext cx="502920" cy="502920"/>
          </a:xfrm>
          <a:prstGeom prst="ellipse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138160" y="256032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8138160" y="3200400"/>
            <a:ext cx="3611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Capital is unforgiving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8138160" y="3840480"/>
            <a:ext cx="361188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Runway is short. Every wasted week of execution compounds against the founder.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7724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SOLUTION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1143000"/>
            <a:ext cx="11247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One decision-grade workspace.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457200" y="2057400"/>
            <a:ext cx="11247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Show insight, hide complexity. Aruwo unifies the founder's workflow across both regions.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457200" y="2926080"/>
            <a:ext cx="3611880" cy="3108960"/>
          </a:xfrm>
          <a:prstGeom prst="rect">
            <a:avLst/>
          </a:prstGeom>
          <a:solidFill>
            <a:srgbClr val="0B1C2C"/>
          </a:solidFill>
          <a:ln w="12700">
            <a:solidFill>
              <a:srgbClr val="0B1C2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2926080"/>
            <a:ext cx="3611880" cy="73152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3108960"/>
            <a:ext cx="3200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AI Builder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85800" y="3703320"/>
            <a:ext cx="320040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the product. Aruwo writes, deploys, and iterates with you — no engineering team required to start.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297680" y="2926080"/>
            <a:ext cx="3611880" cy="3108960"/>
          </a:xfrm>
          <a:prstGeom prst="rect">
            <a:avLst/>
          </a:prstGeom>
          <a:solidFill>
            <a:srgbClr val="0B1C2C"/>
          </a:solidFill>
          <a:ln w="12700">
            <a:solidFill>
              <a:srgbClr val="0B1C2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297680" y="2926080"/>
            <a:ext cx="3611880" cy="73152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26280" y="3108960"/>
            <a:ext cx="3200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Market Intelligence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4526280" y="3703320"/>
            <a:ext cx="320040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Expansion scores, competitive signals, and country-level data tailored to African and Caribbean markets.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8138160" y="2926080"/>
            <a:ext cx="3611880" cy="3108960"/>
          </a:xfrm>
          <a:prstGeom prst="rect">
            <a:avLst/>
          </a:prstGeom>
          <a:solidFill>
            <a:srgbClr val="0B1C2C"/>
          </a:solidFill>
          <a:ln w="12700">
            <a:solidFill>
              <a:srgbClr val="0B1C2C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138160" y="2926080"/>
            <a:ext cx="3611880" cy="73152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366760" y="3108960"/>
            <a:ext cx="3200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Launch Infrastructure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8366760" y="3703320"/>
            <a:ext cx="320040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Domains, payments, and publishing wired in. Go from prototype to paying customer without leaving the platform.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7724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ARUWO DOES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114300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One platform, every capability you need.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457200" y="1783080"/>
            <a:ext cx="11247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Plain-language tools for founders — not engineers.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457200" y="2286000"/>
            <a:ext cx="3749040" cy="1325880"/>
          </a:xfrm>
          <a:prstGeom prst="rect">
            <a:avLst/>
          </a:prstGeom>
          <a:solidFill>
            <a:srgbClr val="F5F1E8"/>
          </a:solidFill>
          <a:ln w="12700">
            <a:solidFill>
              <a:srgbClr val="F5F1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40080" y="2468880"/>
            <a:ext cx="384048" cy="384048"/>
          </a:xfrm>
          <a:prstGeom prst="ellipse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0080" y="246888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143000" y="2423160"/>
            <a:ext cx="2880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AI Builder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40080" y="2880360"/>
            <a:ext cx="3383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the app you want in plain language. Aruwo writes the code, designs the screens, and ships it live.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297680" y="2286000"/>
            <a:ext cx="3749040" cy="1325880"/>
          </a:xfrm>
          <a:prstGeom prst="rect">
            <a:avLst/>
          </a:prstGeom>
          <a:solidFill>
            <a:srgbClr val="F5F1E8"/>
          </a:solidFill>
          <a:ln w="12700">
            <a:solidFill>
              <a:srgbClr val="F5F1E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480560" y="2468880"/>
            <a:ext cx="384048" cy="384048"/>
          </a:xfrm>
          <a:prstGeom prst="ellipse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480560" y="246888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983480" y="2423160"/>
            <a:ext cx="2880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Templates Gallery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480560" y="2880360"/>
            <a:ext cx="3383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20+ remixable starts: SaaS, marketplace, CRM, landing pages, dashboards, mobile wallet, and more.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8138160" y="2286000"/>
            <a:ext cx="3749040" cy="1325880"/>
          </a:xfrm>
          <a:prstGeom prst="rect">
            <a:avLst/>
          </a:prstGeom>
          <a:solidFill>
            <a:srgbClr val="F5F1E8"/>
          </a:solidFill>
          <a:ln w="12700">
            <a:solidFill>
              <a:srgbClr val="F5F1E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321040" y="2468880"/>
            <a:ext cx="384048" cy="384048"/>
          </a:xfrm>
          <a:prstGeom prst="ellipse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321040" y="246888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823960" y="2423160"/>
            <a:ext cx="2880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Games &amp; Interactive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8321040" y="2880360"/>
            <a:ext cx="3383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2D arcade games, side-scrollers, 3D scenes, and realtime multiplayer — right from a prompt.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457200" y="3703320"/>
            <a:ext cx="3749040" cy="1325880"/>
          </a:xfrm>
          <a:prstGeom prst="rect">
            <a:avLst/>
          </a:prstGeom>
          <a:solidFill>
            <a:srgbClr val="F5F1E8"/>
          </a:solidFill>
          <a:ln w="12700">
            <a:solidFill>
              <a:srgbClr val="F5F1E8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40080" y="3886200"/>
            <a:ext cx="384048" cy="384048"/>
          </a:xfrm>
          <a:prstGeom prst="ellipse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40080" y="388620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1143000" y="3840480"/>
            <a:ext cx="2880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Screenshot Troubleshooting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40080" y="4297680"/>
            <a:ext cx="3383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Stuck? Paste a screenshot in chat. Aruwo reads it and helps — no technical words required.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4297680" y="3703320"/>
            <a:ext cx="3749040" cy="1325880"/>
          </a:xfrm>
          <a:prstGeom prst="rect">
            <a:avLst/>
          </a:prstGeom>
          <a:solidFill>
            <a:srgbClr val="F5F1E8"/>
          </a:solidFill>
          <a:ln w="12700">
            <a:solidFill>
              <a:srgbClr val="F5F1E8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480560" y="3886200"/>
            <a:ext cx="384048" cy="384048"/>
          </a:xfrm>
          <a:prstGeom prst="ellipse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480560" y="388620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4983480" y="3840480"/>
            <a:ext cx="2880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Multi-select Filters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4480560" y="4297680"/>
            <a:ext cx="3383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 categories (Marketplace + Payments + Games) to find the right starting point fast.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8138160" y="3703320"/>
            <a:ext cx="3749040" cy="1325880"/>
          </a:xfrm>
          <a:prstGeom prst="rect">
            <a:avLst/>
          </a:prstGeom>
          <a:solidFill>
            <a:srgbClr val="F5F1E8"/>
          </a:solidFill>
          <a:ln w="12700">
            <a:solidFill>
              <a:srgbClr val="F5F1E8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321040" y="3886200"/>
            <a:ext cx="384048" cy="384048"/>
          </a:xfrm>
          <a:prstGeom prst="ellipse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321040" y="388620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8823960" y="3840480"/>
            <a:ext cx="2880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Built-in Backend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8321040" y="4297680"/>
            <a:ext cx="3383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Auth, database, storage, and server logic included. No setup, no separate accounts.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457200" y="5120640"/>
            <a:ext cx="3749040" cy="1325880"/>
          </a:xfrm>
          <a:prstGeom prst="rect">
            <a:avLst/>
          </a:prstGeom>
          <a:solidFill>
            <a:srgbClr val="F5F1E8"/>
          </a:solidFill>
          <a:ln w="12700">
            <a:solidFill>
              <a:srgbClr val="F5F1E8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640080" y="5303520"/>
            <a:ext cx="384048" cy="384048"/>
          </a:xfrm>
          <a:prstGeom prst="ellipse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40080" y="530352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1300" dirty="0"/>
          </a:p>
        </p:txBody>
      </p:sp>
      <p:sp>
        <p:nvSpPr>
          <p:cNvPr id="38" name="Text 36"/>
          <p:cNvSpPr/>
          <p:nvPr/>
        </p:nvSpPr>
        <p:spPr>
          <a:xfrm>
            <a:off x="1143000" y="5257800"/>
            <a:ext cx="2880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AI Gateway</a:t>
            </a:r>
            <a:endParaRPr lang="en-US" sz="1300" dirty="0"/>
          </a:p>
        </p:txBody>
      </p:sp>
      <p:sp>
        <p:nvSpPr>
          <p:cNvPr id="39" name="Text 37"/>
          <p:cNvSpPr/>
          <p:nvPr/>
        </p:nvSpPr>
        <p:spPr>
          <a:xfrm>
            <a:off x="640080" y="5715000"/>
            <a:ext cx="3383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Chat, images, voice, and embeddings out of the box — no API keys to manage.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4297680" y="5120640"/>
            <a:ext cx="3749040" cy="1325880"/>
          </a:xfrm>
          <a:prstGeom prst="rect">
            <a:avLst/>
          </a:prstGeom>
          <a:solidFill>
            <a:srgbClr val="F5F1E8"/>
          </a:solidFill>
          <a:ln w="12700">
            <a:solidFill>
              <a:srgbClr val="F5F1E8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4480560" y="5303520"/>
            <a:ext cx="384048" cy="384048"/>
          </a:xfrm>
          <a:prstGeom prst="ellipse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4480560" y="530352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1300" dirty="0"/>
          </a:p>
        </p:txBody>
      </p:sp>
      <p:sp>
        <p:nvSpPr>
          <p:cNvPr id="43" name="Text 41"/>
          <p:cNvSpPr/>
          <p:nvPr/>
        </p:nvSpPr>
        <p:spPr>
          <a:xfrm>
            <a:off x="4983480" y="5257800"/>
            <a:ext cx="2880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African &amp; Caribbean Payments</a:t>
            </a:r>
            <a:endParaRPr lang="en-US" sz="1300" dirty="0"/>
          </a:p>
        </p:txBody>
      </p:sp>
      <p:sp>
        <p:nvSpPr>
          <p:cNvPr id="44" name="Text 42"/>
          <p:cNvSpPr/>
          <p:nvPr/>
        </p:nvSpPr>
        <p:spPr>
          <a:xfrm>
            <a:off x="4480560" y="5715000"/>
            <a:ext cx="3383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Stripe + Mobile Money: M-Pesa, MTN, Airtel, Orange, Flutterwave, Paystack, Chipper, Wave.</a:t>
            </a:r>
            <a:endParaRPr lang="en-US" sz="1000" dirty="0"/>
          </a:p>
        </p:txBody>
      </p:sp>
      <p:sp>
        <p:nvSpPr>
          <p:cNvPr id="45" name="Shape 43"/>
          <p:cNvSpPr/>
          <p:nvPr/>
        </p:nvSpPr>
        <p:spPr>
          <a:xfrm>
            <a:off x="8138160" y="5120640"/>
            <a:ext cx="3749040" cy="1325880"/>
          </a:xfrm>
          <a:prstGeom prst="rect">
            <a:avLst/>
          </a:prstGeom>
          <a:solidFill>
            <a:srgbClr val="F5F1E8"/>
          </a:solidFill>
          <a:ln w="12700">
            <a:solidFill>
              <a:srgbClr val="F5F1E8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8321040" y="5303520"/>
            <a:ext cx="384048" cy="384048"/>
          </a:xfrm>
          <a:prstGeom prst="ellipse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8321040" y="530352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</a:t>
            </a:r>
            <a:endParaRPr lang="en-US" sz="1300" dirty="0"/>
          </a:p>
        </p:txBody>
      </p:sp>
      <p:sp>
        <p:nvSpPr>
          <p:cNvPr id="48" name="Text 46"/>
          <p:cNvSpPr/>
          <p:nvPr/>
        </p:nvSpPr>
        <p:spPr>
          <a:xfrm>
            <a:off x="8823960" y="5257800"/>
            <a:ext cx="2880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Domains &amp; Publishing</a:t>
            </a:r>
            <a:endParaRPr lang="en-US" sz="1300" dirty="0"/>
          </a:p>
        </p:txBody>
      </p:sp>
      <p:sp>
        <p:nvSpPr>
          <p:cNvPr id="49" name="Text 47"/>
          <p:cNvSpPr/>
          <p:nvPr/>
        </p:nvSpPr>
        <p:spPr>
          <a:xfrm>
            <a:off x="8321040" y="5715000"/>
            <a:ext cx="3383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aruwo.dev subdomain or bring your own. One click to go live, EN + FR by default.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7724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 WORKS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1143000"/>
            <a:ext cx="11247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From idea to live product in three steps.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457200" y="2560320"/>
            <a:ext cx="10972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600" b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9600" dirty="0"/>
          </a:p>
        </p:txBody>
      </p:sp>
      <p:sp>
        <p:nvSpPr>
          <p:cNvPr id="5" name="Text 3"/>
          <p:cNvSpPr/>
          <p:nvPr/>
        </p:nvSpPr>
        <p:spPr>
          <a:xfrm>
            <a:off x="457200" y="4023360"/>
            <a:ext cx="3611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Describe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457200" y="4663440"/>
            <a:ext cx="361188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Tell Aruwo what you want to build — in your own words, in English or French.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297680" y="2560320"/>
            <a:ext cx="10972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600" b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9600" dirty="0"/>
          </a:p>
        </p:txBody>
      </p:sp>
      <p:sp>
        <p:nvSpPr>
          <p:cNvPr id="8" name="Text 6"/>
          <p:cNvSpPr/>
          <p:nvPr/>
        </p:nvSpPr>
        <p:spPr>
          <a:xfrm>
            <a:off x="4297680" y="4023360"/>
            <a:ext cx="3611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Preview &amp; iterate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4297680" y="4663440"/>
            <a:ext cx="361188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Watch the live preview update as you chat. Tweak design, copy, and features instantly.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138160" y="2560320"/>
            <a:ext cx="10972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600" b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9600" dirty="0"/>
          </a:p>
        </p:txBody>
      </p:sp>
      <p:sp>
        <p:nvSpPr>
          <p:cNvPr id="11" name="Text 9"/>
          <p:cNvSpPr/>
          <p:nvPr/>
        </p:nvSpPr>
        <p:spPr>
          <a:xfrm>
            <a:off x="8138160" y="4023360"/>
            <a:ext cx="3611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Publish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8138160" y="4663440"/>
            <a:ext cx="361188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 live on aruwo.dev or your custom domain. Payments, auth, and database already wired in.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7724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FOR OUR MARKETS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1143000"/>
            <a:ext cx="11247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Designed for African and Caribbean founders.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457200" y="201168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a Silicon Valley template translated — built for the realities of both regions.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457200" y="2834640"/>
            <a:ext cx="73152" cy="141732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85800" y="2834640"/>
            <a:ext cx="53949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Local payments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685800" y="3291840"/>
            <a:ext cx="539496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Mobile Money rails (M-Pesa, MTN, Orange, Wave) alongside global cards — the way your customers actually pay across Africa and the Caribbean.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172200" y="2834640"/>
            <a:ext cx="73152" cy="141732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00800" y="2834640"/>
            <a:ext cx="53949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Local currencies &amp; languages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6400800" y="3291840"/>
            <a:ext cx="539496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and FR from day one. African and Caribbean currencies supported — XOF, NGN, KES, ZAR, XCD, JMD, HTG, and more.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57200" y="4526280"/>
            <a:ext cx="73152" cy="141732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85800" y="4526280"/>
            <a:ext cx="53949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WhatsApp-first CTAs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685800" y="4983480"/>
            <a:ext cx="539496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your customers already are — across Lagos, Nairobi, Dakar, Port-au-Prince, Kingston, Fort-de-France.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172200" y="4526280"/>
            <a:ext cx="73152" cy="141732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0800" y="4526280"/>
            <a:ext cx="53949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Bold, local storytelling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6400800" y="4983480"/>
            <a:ext cx="539496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systems that look like our continent and our islands — not a generic SaaS template.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77240"/>
            <a:ext cx="5943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OPPORTUNITY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1143000"/>
            <a:ext cx="621792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Two regions of founders coming online.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457200" y="2743200"/>
            <a:ext cx="621792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Africa's digital economy is projected to surpass $700B by 2030 across 54 markets. The Caribbean's digital economy is accelerating across 25+ countries and territories, with rising mobile penetration and a young, bilingual founder base. Both regions need infrastructure designed for their reality — not retrofitted from Silicon Valley.</a:t>
            </a:r>
            <a:endParaRPr lang="en-US" sz="1400" dirty="0"/>
          </a:p>
          <a:p>
            <a:pPr indent="0" marL="0">
              <a:buNone/>
            </a:pP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Aruwo is positioned at the intersection of the AI building wave and the African + Caribbean startup acceleration.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7132320" y="1143000"/>
            <a:ext cx="4572000" cy="4937760"/>
          </a:xfrm>
          <a:prstGeom prst="rect">
            <a:avLst/>
          </a:prstGeom>
          <a:solidFill>
            <a:srgbClr val="0B1C2C"/>
          </a:solidFill>
          <a:ln w="12700">
            <a:solidFill>
              <a:srgbClr val="0B1C2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269480" y="1828800"/>
            <a:ext cx="42976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700B+</a:t>
            </a:r>
            <a:endParaRPr lang="en-US" sz="7200" dirty="0"/>
          </a:p>
        </p:txBody>
      </p:sp>
      <p:sp>
        <p:nvSpPr>
          <p:cNvPr id="7" name="Text 5"/>
          <p:cNvSpPr/>
          <p:nvPr/>
        </p:nvSpPr>
        <p:spPr>
          <a:xfrm>
            <a:off x="7269480" y="3246120"/>
            <a:ext cx="4297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Africa digital economy by 2030 (USD)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269480" y="3931920"/>
            <a:ext cx="4297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75B+</a:t>
            </a:r>
            <a:endParaRPr lang="en-US" sz="4400" dirty="0"/>
          </a:p>
        </p:txBody>
      </p:sp>
      <p:sp>
        <p:nvSpPr>
          <p:cNvPr id="9" name="Text 7"/>
          <p:cNvSpPr/>
          <p:nvPr/>
        </p:nvSpPr>
        <p:spPr>
          <a:xfrm>
            <a:off x="7269480" y="4800600"/>
            <a:ext cx="4297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Caribbean digital economy trajectory (USD)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269480" y="5577840"/>
            <a:ext cx="4297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industry estimates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7724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MODEL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114300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Aruwo makes money.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457200" y="1783080"/>
            <a:ext cx="11247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Transparent monthly pricing. Self-serve at the bottom, Enterprise on request.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457200" y="2377440"/>
            <a:ext cx="3611880" cy="3749040"/>
          </a:xfrm>
          <a:prstGeom prst="rect">
            <a:avLst/>
          </a:prstGeom>
          <a:solidFill>
            <a:srgbClr val="F5F1E8"/>
          </a:solidFill>
          <a:ln w="12700">
            <a:solidFill>
              <a:srgbClr val="F5F1E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85800" y="251460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85800" y="2880360"/>
            <a:ext cx="3200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$0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685800" y="3520440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Self-serve · 5 daily credits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3886200"/>
            <a:ext cx="3200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0B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Founders validating an idea and shipping a first version.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685800" y="4572000"/>
            <a:ext cx="32004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200"/>
              </a:spcAft>
              <a:buSzPct val="100000"/>
              <a:buChar char="●"/>
            </a:pPr>
            <a:r>
              <a:rPr lang="en-US" sz="1000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Builder access</a:t>
            </a:r>
            <a:endParaRPr lang="en-US" sz="1000" dirty="0"/>
          </a:p>
          <a:p>
            <a:pPr marL="342900" indent="-342900">
              <a:spcAft>
                <a:spcPts val="200"/>
              </a:spcAft>
              <a:buSzPct val="100000"/>
              <a:buChar char="●"/>
            </a:pPr>
            <a:r>
              <a:rPr lang="en-US" sz="1000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aruwo.dev domains</a:t>
            </a:r>
            <a:endParaRPr lang="en-US" sz="1000" dirty="0"/>
          </a:p>
          <a:p>
            <a:pPr marL="342900" indent="-342900">
              <a:spcAft>
                <a:spcPts val="200"/>
              </a:spcAft>
              <a:buSzPct val="100000"/>
              <a:buChar char="●"/>
            </a:pPr>
            <a:r>
              <a:rPr lang="en-US" sz="1000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support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297680" y="2377440"/>
            <a:ext cx="3611880" cy="3749040"/>
          </a:xfrm>
          <a:prstGeom prst="rect">
            <a:avLst/>
          </a:prstGeom>
          <a:solidFill>
            <a:srgbClr val="0B1C2C"/>
          </a:solidFill>
          <a:ln w="12700">
            <a:solidFill>
              <a:srgbClr val="0B1C2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26280" y="251460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526280" y="2880360"/>
            <a:ext cx="3200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from $25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4526280" y="3520440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month · scalable credits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526280" y="3886200"/>
            <a:ext cx="3200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Teams shipping real products in production.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526280" y="4572000"/>
            <a:ext cx="32004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200"/>
              </a:spcAft>
              <a:buSzPct val="100000"/>
              <a:buChar char="●"/>
            </a:pPr>
            <a:r>
              <a:rPr lang="en-US" sz="1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100–10,000 monthly credits</a:t>
            </a:r>
            <a:endParaRPr lang="en-US" sz="1000" dirty="0"/>
          </a:p>
          <a:p>
            <a:pPr marL="342900" indent="-342900">
              <a:spcAft>
                <a:spcPts val="200"/>
              </a:spcAft>
              <a:buSzPct val="100000"/>
              <a:buChar char="●"/>
            </a:pPr>
            <a:r>
              <a:rPr lang="en-US" sz="1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 domains &amp; remove badge</a:t>
            </a:r>
            <a:endParaRPr lang="en-US" sz="1000" dirty="0"/>
          </a:p>
          <a:p>
            <a:pPr marL="342900" indent="-342900">
              <a:spcAft>
                <a:spcPts val="200"/>
              </a:spcAft>
              <a:buSzPct val="100000"/>
              <a:buChar char="●"/>
            </a:pPr>
            <a:r>
              <a:rPr lang="en-US" sz="1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Credit rollovers &amp; top-ups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8138160" y="2377440"/>
            <a:ext cx="3611880" cy="3749040"/>
          </a:xfrm>
          <a:prstGeom prst="rect">
            <a:avLst/>
          </a:prstGeom>
          <a:solidFill>
            <a:srgbClr val="F5F1E8"/>
          </a:solidFill>
          <a:ln w="12700">
            <a:solidFill>
              <a:srgbClr val="F5F1E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366760" y="251460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8366760" y="2880360"/>
            <a:ext cx="3200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from $50</a:t>
            </a:r>
            <a:endParaRPr lang="en-US" sz="3000" dirty="0"/>
          </a:p>
        </p:txBody>
      </p:sp>
      <p:sp>
        <p:nvSpPr>
          <p:cNvPr id="20" name="Text 18"/>
          <p:cNvSpPr/>
          <p:nvPr/>
        </p:nvSpPr>
        <p:spPr>
          <a:xfrm>
            <a:off x="8366760" y="3520440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month · Enterprise on request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8366760" y="3886200"/>
            <a:ext cx="3200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0B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Growing teams operating at scale.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8366760" y="4572000"/>
            <a:ext cx="32004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200"/>
              </a:spcAft>
              <a:buSzPct val="100000"/>
              <a:buChar char="●"/>
            </a:pPr>
            <a:r>
              <a:rPr lang="en-US" sz="1000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SSO &amp; role-based access</a:t>
            </a:r>
            <a:endParaRPr lang="en-US" sz="1000" dirty="0"/>
          </a:p>
          <a:p>
            <a:pPr marL="342900" indent="-342900">
              <a:spcAft>
                <a:spcPts val="200"/>
              </a:spcAft>
              <a:buSzPct val="100000"/>
              <a:buChar char="●"/>
            </a:pPr>
            <a:r>
              <a:rPr lang="en-US" sz="1000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workspace &amp; internal publish</a:t>
            </a:r>
            <a:endParaRPr lang="en-US" sz="1000" dirty="0"/>
          </a:p>
          <a:p>
            <a:pPr marL="342900" indent="-342900">
              <a:spcAft>
                <a:spcPts val="200"/>
              </a:spcAft>
              <a:buSzPct val="100000"/>
              <a:buChar char="●"/>
            </a:pPr>
            <a:r>
              <a:rPr lang="en-US" sz="1000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center &amp; dedicated support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2026-06-20T06:20:05Z</dcterms:created>
  <dcterms:modified xsi:type="dcterms:W3CDTF">2026-06-20T06:20:05Z</dcterms:modified>
</cp:coreProperties>
</file>